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58" r:id="rId6"/>
    <p:sldId id="262" r:id="rId7"/>
    <p:sldId id="263" r:id="rId8"/>
    <p:sldId id="264" r:id="rId9"/>
    <p:sldId id="271" r:id="rId10"/>
    <p:sldId id="272" r:id="rId11"/>
    <p:sldId id="273" r:id="rId12"/>
    <p:sldId id="274" r:id="rId13"/>
    <p:sldId id="260" r:id="rId14"/>
    <p:sldId id="267" r:id="rId15"/>
    <p:sldId id="268" r:id="rId16"/>
    <p:sldId id="269" r:id="rId17"/>
    <p:sldId id="270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222F3D"/>
    <a:srgbClr val="5765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19" autoAdjust="0"/>
    <p:restoredTop sz="93955" autoAdjust="0"/>
  </p:normalViewPr>
  <p:slideViewPr>
    <p:cSldViewPr snapToGrid="0">
      <p:cViewPr varScale="1">
        <p:scale>
          <a:sx n="124" d="100"/>
          <a:sy n="124" d="100"/>
        </p:scale>
        <p:origin x="893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1T07:42:54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106 303 6903,'0'8'-540,"-6"-1"540,4 0 0,-4-6 270,6 13-180,-7 7 0,5-2 180,-11 37-180,11-35 90,-11 55-180,11-46 90,-11 54 0,11-47 0,-5 47-90,7-47 90,0 47-90,7-47 179,-5 54 181,2-3 0,-1 3-315,-6-34 0,-1-1-497,4 36 1,-2-10 451,-5-37 90,7-15-534,-6 13 534,4-2 0,-5 4-180,0-8 180,5 0-90,-4-5-90,6 25 180,0-22 0,0 49-90,0-32-90,0 29 90,0-34 0,0 30 0,0-38-90,0 58 90,0-58 0,0 52 0,0-55 0,0 42 90,0-50-90,0 42 0,0-42 90,6 43-90,-4-36 954,5 35-954,-7-41 0,0 40 0,0-48 393,0 35-393,0-37 0,0 23 0,0-24 0,0 31 0,0-29 0,0 22 90,0-26-90,7 13 90,-5-12-90,4 5 0,-6-7 90,0 14-90,0-11-90,0 11 90,0-15 0,0 15 0,0-17 0,0 15 0,0-19 0,7 7 0,-5 1 0,11-1 0,-11-7 0,11 12-90,-11-16 90,11 22 0,-11-22-90,18 16 180,-17-18-90,31 11 0,-29-5 0,35 8 0,-28-8 90,24 5-90,-20-4 180,26 6-180,-22-7 0,22-1 0,-11 0 0,21 1 90,-17 0-90,34 6 90,-41-12-90,50 11 89,-42-11-89,49 18 0,-49-17 90,28 18-180,-18-13 90,1 7-179,5 0 89,0 7 90,-18-12-90,28 17 90,-40-24 90,53 24-90,-51-23 90,58 16-90,-52-18 90,54 11-90,-47-12 0,34 20 0,-37-18 0,23 17 89,-30-18-89,28 11 0,-21-11 90,25 12-90,1-13 90,15 6-90,-24-7 0,4 7 0,-18-6 0,12 9 0,3 0 0,8-7 90,38 11-90,-61-14 0,-5 0 90,38 7-180,-31-6 180,52 6-90,-61-7 0,52 7 0,-52-5 0,48 5 0,-43-7 0,36 0 0,-36 0-90,49 0 90,-33 0 0,37 0 0,-39 0-270,35 0 181,-46 0-1,47 0 180,-50 0-180,29 0 180,-24 0-90,12 0 0,-20 0 0,24 6 0,-35-4 89,48 4-89,-47-6 90,40 7-90,-28-5 0,31 5 0,-23-7 0,29 0 0,-43 0 0,35 0 0,-37 0 0,32 6-90,-32-4 90,36 5 180,-40-7-180,40 0 90,-35 0-180,31 0 90,-31 0 90,21 0-90,-16 0-90,20 0 90,-11 0 90,2 0-90,-20 0 0,6 0 0,-12 0 0,19 0 0,-19 0 0,26 0 0,-25 0 90,25 0-90,-26 0 0,33 0 0,-31 0 90,30-7-90,-30 5 0,30-4 0,-29 6 0,35 0 0,-35 0 0,35 0 0,-27 0 0,15 0 0,-26 0 0,10-7 0,-10 5 0,13-5-90,-7 7 90,12 0 0,-23 0-270,29 0 270,-30 0 0,38 0-90,-29 0 270,29 0-180,-30 0 0,29 0 0,-27 0 0,41 0 90,-40 0-90,26 0 0,-31 0 0,18 0 0,-16 0 0,22 0 0,-29 0 90,29 0-180,-23 0 90,13 0 0,-10 0-90,-5 0 90,-2 0 0,8 0 0,29 0-2128,-21 0 2128,19 0 180,-27 0-180,-12 0 0,24-6 0,-23 4 90,31-11-180,-23 11 2308,23-5-2218,-24 0 0,17 6 0,-4-13 90,-6 13-90,3-6 0,-13 0 90,1-1-90,-1 0-90,0-6 90,-6 13 0,4-13 0,-12 6-90,12-1 90,-4-4 0,6 4-90,0 1 0,1-6 90,-1 13 0,6-12-90,-10 4 90,15-6 0,-16 0-90,12 0 90,-7 6-90,1-11 90,-8 16-89,6-22-1,-6 22 0,7-22 90,0 16-90,7-26 90,-5 18 0,11-18 90,-18 19-90,10-11 0,-11 11 0,6-11 90,-7 11-90,6-18 0,-13 16 0,13-23 0,-12 24 0,11-18 0,-5 19 0,8-18-90,-8 10 180,5-12-90,-11 20 179,5-9-179,0 16 90,-5-12-180,5 7 180,-7-8-180,0 7 180,6-13-90,-5 13-90,13-13 90,-13 12 90,13-11-90,-12 11 180,5-18-180,-1 23 0,-4-29 90,4 36-180,-6-35 180,0 28-90,7-36-90,-6 28 90,6-16 0,0 21 0,-5 0 0,12-7-90,-6-2 90,7-6 0,-7 7 0,-1 8 0,0-5 0,-5 16-90,11-23 90,-11 24-90,11-17 90,-11 11-89,11 1 89,-11-6-180,5 13 180,-1-6-90,9 0 180,-5 6-180,17-6 90,-17 0-90,19 6 90,-12-6-180,11 7 180,-11 0 0,11 0 0,-11 0 0,12 0 0,-12 0 0,18 0 0,-24 0-90,30 0 90,-29 0 0,30 0 0,-17 0-90,6 0 90,-3 0 0,-4 0 0,5 7 0,-5-6 0,-2 6 90,0-7-90,-5 0-180,11 0 180,-11 0 0,18 0 0,-16 0-90,23 7 90,-24-6 0,31 6 0,-29-7 0,36 0 0,-36 0-90,35 0 0,-35 0 90,29 0 0,-30 0 0,22 0 0,-22 0 90,23 0-90,-23-7 90,23 6-90,-24-6 0,24 7 0,-23-7 90,9 6-90,-6-6 90,8 0-360,42-8 270,-25-2-239,17-5 239,-35 14 0,-13-5 0,20 4 0,-18 1-90,38-12 0,-34 10 0,40-12 90,-42 7 239,22 0-329,-26-1 180,13 1-180,-19 0 180,17-7-90,-17 12-90,19-17 90,-13 17-90,13-19 90,-12 20-90,12-18 180,-12 23-180,11-16 180,-11 12-90,18-14 90,-23 5 0,28-12-90,-28 19 0,29-30 0,-22 27-90,30-36 180,-29 31-180,36-31 90,-36 29 270,22-43-270,-25 35 180,11-42-180,-11 34 90,11-34-90,-11 34 90,18-34-180,-23 34 180,28-27-180,-35 36 270,29-28-180,-30 34 270,16-27-270,-18 29 180,11-30-180,-11 22 90,11-30 0,-11 24-180,4-24 180,1 23-180,-5-16 90,5 24 0,-7-22 0,0 27 0,-7-27 0,-2 29 0,-12-16 0,4 18-270,-25-18 270,21 23 0,-34-28 0,28 28-90,-30-23 90,24 18 0,-18-5 0,6 0 0,-23-1 0,18 6 45,1-1 0,1 3-45,1 10-90,-6-12 0,0 0 90,1 14 0,-14-17 0,9 11 0,-38-6-90,22 0-335,12 7 1,3 1 424,8-2 0,-13-2 0,-1 2 0,4 5-45,-3-6 0,0 0 45,6 9-135,-22-6 0,-3 0 135,-1 6-135,-5-6 0,2 0 135,19 6-90,-16-6 0,-2 0 0,-3-1 0,-1 4 0,2-1 90,11-8-45,4 8 0,-3 2 0,21-2 0,0 1 0,-24 0 0,0 2 0,19 1 0,1 2 0,-6-1 0,-2 0 45,-5 0 0,-1 0 0,-3 0 0,1 0-45,4 0 1,1 0 88,-3-4 1,2 1-45,15 2 0,-1 0-45,-32-2 1,0-1 44,30 1 0,-2-1 119,-15 2 1,-9-1 0,13 0-120,-22-5 0,-3 0 0,4 2 0,25 5 45,-9-6 0,-2 0-45,0 5 30,11-1 0,-13-2 0,12 0 60,-14-3-180,-6 0 0,1 0 270,14 0-180,16 1 0,-2 1 0,8 1 0,1 1 0,-7 0 0,0 0 41,2-3 0,-3 0-41,-26 6 0,2 0 45,32-5 0,-1-1-1073,-45 6 0,4 1 1028,26-7 0,6 6 0,1 2 0,9-1 0,-36 0 0,15-7 0,19 6 0,0 1 744,-22-7-744,20 3 0,2 1 90,0-5-90,-40-1 90,48-4-90,-8 11 0,0 2 0,10-7-90,-56 7 90,63 0 0,-62 0 0,48 0 0,-36 0 0,46 0-90,-32 7 180,26-5-180,-47 5 90,41-7 0,-21 0 0,25 6 0,-32-4 0,34 11 0,-46-11 0,47 12 90,-42-13-180,43 6 180,-41-7 0,40 0-90,-48 7 0,47-6 0,-9 3 0,3-1 0,17-3 0,-48 6 0,62-4 7,-35 5-7,35 0 2342,-29-5-2342,23 4 0,-17-6 90,17 0-90,-9 7-90,18-5 90,-18 11 0,17-11 0,-17 4 0,11-6 0,-13 7 0,12-5 90,-24 5-90,29-7-90,-35 0 90,35 6-90,-22 3 90,25-1-90,-5-1 180,7 0-180,0-6 90,-1 6 180,1-7-90,7 0-90,1 0 0,7 7-180,-7-6 180,5 6 0,-11 0 0,12-6-90,-13 6 180,6-7-90,-8 7 0,8-5 0,-5 5 0,4-1 0,-6-4 0,0 4-90,0 1 90,7-5 0,-6 11 0,13-11-90,-13 4 90,12-6 0,-5 7 0,7-5-90,-6 5 90,4 0-90,-11-6 90,11 13-180,-11-6 91,11 0-361,-5 6 450,7-12 0,0 11 0,14-11 0,3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21D3A5-5387-4E66-8FCE-CCC14E867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AE207DB2-5BCE-4522-8790-3A8FDE999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3D56970-C25E-4347-B788-41E7D7097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C73121A-2DE4-4F41-990D-ABFA4490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91D051-4A30-4210-87E6-28A1F622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6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7A651E-F653-4FFB-87F1-897A57EDF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06557A1-2815-4822-9FE9-F12C3C010D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9F11563-0B0E-41A7-B927-E9F0EBC0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2448C98-96BE-42F3-9C54-E2235287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D8DE81-07E9-4104-AAAA-69C45093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80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5ED091F3-5FD5-4B9D-AAD3-C2D589ADAC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E941E5A-311B-448F-A75C-2B57B990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D877580-DEE5-4902-8B62-B0252550D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E16B77C-D79D-4CF2-9632-C7B4EF450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931D9C-A349-4FA6-BD2D-18321179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5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B8DFAEA-5F8D-4FD9-AE2C-E02F54A63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402260A-CE4E-4422-A503-2E5FBC09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BB2FEE2-549B-4E6C-AD20-D8D553AB8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5F00CBC-D313-494A-B2B2-BC021D11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D643871-0A71-4BFB-A6BC-651D9F4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364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9DF3EDD-38AC-4A60-8998-CA33D229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4C78F4-386D-4231-A759-495D1E24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A92BBFA-9D41-4D8F-85F2-D4F4A07B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2C738D1-9BE9-48BD-92E9-57A67073F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9BE94E1-AC27-4543-B2F6-BFD1F613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399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C087579-4BC3-45C4-994E-B3DE3F586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F3AD14-4651-4B45-B0AE-FEC38B28A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99FD0F0-7B2C-4D1D-ACB4-B5C3BFE2B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94F8854-CC49-4FB4-A3A8-1F223D1B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E41D374-4A95-4BBC-B85A-77CE9316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5E19C5F-5D8A-48DD-AD5B-58AED5A3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570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30D3C0F-22E6-4CB2-A004-F4743D6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27FAFAC-1617-4CC8-8C3A-4EC4855B3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C6E3F20E-0A66-4999-B4CF-00E062C3C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210630A-DA66-4A33-8ED7-2CDC1652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DB98B6B-E799-47A8-BAC9-4D3D8C1871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3B84432-1DC8-4544-8ACF-A66143A4A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EB2971D-1349-4BE3-A088-75EB4C72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AE11347A-97F3-4082-A4EA-0883F155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46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F6AC9B-C2A1-4666-A330-2C2F1C79E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A3BBB62-DAE0-41C3-B962-FE9F594C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3B84A89-F616-45F6-97C8-E0B827C9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A7D793B-B0AC-4317-8721-7273C037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47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EAB9AB3-DF15-4295-937F-ACAE9914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0256C36C-D9A2-4D1D-903A-DCF5A6EF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C004A77-C58A-4DC6-9C3C-D157083A2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201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6C98D6-5017-467A-AB4D-9B19BE9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34B26B-DED7-4A82-AF50-EA3E05881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169F5EF-6931-4547-9587-56D9128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C9ABC18-F066-475E-A67B-56FD2202F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F25DF3-E53E-422E-A8AA-BC3DD3634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5D5D555-BDDD-4493-8BEC-D27E318A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8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D5580C-C7F9-4526-9C73-786674C0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38385B7-5067-4D43-AA44-D85FBA9164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642093D-9E51-4C98-A1EC-AEEB6CA05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AFBC31B-A2DA-437F-BB26-DDFB2E31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062A248-4446-4C5C-B8B7-96FDE89F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1539B75-AA28-411C-808E-FF7AEDC2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75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59BEE097-1069-4B9C-91A8-62C412E6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774255F-4126-4E9B-AB7B-5E312E250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275F854-2A38-4EB5-BFD1-AC7F1DE20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D7085-3053-441B-B557-EB5DA2C4BF36}" type="datetimeFigureOut">
              <a:rPr lang="ko-KR" altLang="en-US" smtClean="0"/>
              <a:t>2020-04-11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4DF45B0-123F-40E8-8F56-E21847E6B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AD558CB-6678-4100-B11F-D9CC6070D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5F13B-354C-484E-8B2B-67ADA2F18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6327370" y="382012"/>
            <a:ext cx="54297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종합설계</a:t>
            </a:r>
            <a:r>
              <a:rPr lang="en-US" altLang="ko-KR" sz="9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</a:p>
          <a:p>
            <a:pPr algn="r"/>
            <a:r>
              <a:rPr lang="ko-KR" altLang="en-US" sz="9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최종 발표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09209C-D385-43B4-ADC4-D872C28C30B1}"/>
              </a:ext>
            </a:extLst>
          </p:cNvPr>
          <p:cNvSpPr txBox="1"/>
          <p:nvPr/>
        </p:nvSpPr>
        <p:spPr>
          <a:xfrm>
            <a:off x="616239" y="5917840"/>
            <a:ext cx="3231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201702073</a:t>
            </a:r>
            <a:r>
              <a:rPr lang="en-US" altLang="ko-KR" sz="2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2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정지수</a:t>
            </a:r>
            <a:endParaRPr lang="ko-KR" altLang="en-US" sz="2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510F41A4-DE89-4186-9488-B4DCB0FC34C8}"/>
              </a:ext>
            </a:extLst>
          </p:cNvPr>
          <p:cNvGrpSpPr/>
          <p:nvPr/>
        </p:nvGrpSpPr>
        <p:grpSpPr>
          <a:xfrm>
            <a:off x="6969211" y="3355043"/>
            <a:ext cx="4787914" cy="180000"/>
            <a:chOff x="6969211" y="3355043"/>
            <a:chExt cx="478791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/>
            <p:nvPr/>
          </p:nvCxnSpPr>
          <p:spPr>
            <a:xfrm>
              <a:off x="6969211" y="3429000"/>
              <a:ext cx="478791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9273168" y="335504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90A90D20-11BA-49C7-BAF0-B303194ECC57}"/>
              </a:ext>
            </a:extLst>
          </p:cNvPr>
          <p:cNvGrpSpPr/>
          <p:nvPr/>
        </p:nvGrpSpPr>
        <p:grpSpPr>
          <a:xfrm>
            <a:off x="0" y="0"/>
            <a:ext cx="4026147" cy="6502615"/>
            <a:chOff x="0" y="0"/>
            <a:chExt cx="4026147" cy="650261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EDA9F131-C806-4B87-8F21-8217CEB0F73F}"/>
                </a:ext>
              </a:extLst>
            </p:cNvPr>
            <p:cNvCxnSpPr>
              <a:cxnSpLocks/>
            </p:cNvCxnSpPr>
            <p:nvPr/>
          </p:nvCxnSpPr>
          <p:spPr>
            <a:xfrm>
              <a:off x="506626" y="0"/>
              <a:ext cx="0" cy="6502615"/>
            </a:xfrm>
            <a:prstGeom prst="line">
              <a:avLst/>
            </a:prstGeom>
            <a:ln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xmlns="" id="{3428251C-818C-4F6E-81A8-C73DA45F00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85937"/>
              <a:ext cx="402614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D5A51539-F9B4-42AB-97A1-553750C9A021}"/>
                </a:ext>
              </a:extLst>
            </p:cNvPr>
            <p:cNvSpPr/>
            <p:nvPr/>
          </p:nvSpPr>
          <p:spPr>
            <a:xfrm>
              <a:off x="454239" y="3950918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46C77127-6385-436A-A633-C405DA073EF0}"/>
                </a:ext>
              </a:extLst>
            </p:cNvPr>
            <p:cNvSpPr/>
            <p:nvPr/>
          </p:nvSpPr>
          <p:spPr>
            <a:xfrm>
              <a:off x="436239" y="392791"/>
              <a:ext cx="180000" cy="180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xmlns="" id="{B04C8EF4-B16C-4181-A886-C661F108D6CC}"/>
                </a:ext>
              </a:extLst>
            </p:cNvPr>
            <p:cNvSpPr/>
            <p:nvPr/>
          </p:nvSpPr>
          <p:spPr>
            <a:xfrm rot="5400000">
              <a:off x="366653" y="5645086"/>
              <a:ext cx="367338" cy="316671"/>
            </a:xfrm>
            <a:prstGeom prst="triangl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aseline="-25000"/>
            </a:p>
          </p:txBody>
        </p:sp>
      </p:grpSp>
    </p:spTree>
    <p:extLst>
      <p:ext uri="{BB962C8B-B14F-4D97-AF65-F5344CB8AC3E}">
        <p14:creationId xmlns:p14="http://schemas.microsoft.com/office/powerpoint/2010/main" val="321322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4988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매크로 방지 기능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98" y="1411523"/>
            <a:ext cx="4365038" cy="24553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36" y="1411523"/>
            <a:ext cx="4365038" cy="24553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98" y="3720553"/>
            <a:ext cx="4365038" cy="24553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35" y="3720553"/>
            <a:ext cx="4365039" cy="24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4988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매크로 방지 기능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11" name="그림 10" descr="C:\Users\ham54\AppData\Local\Microsoft\Windows\INetCache\Content.Word\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83" y="1818890"/>
            <a:ext cx="6881132" cy="35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772399" y="1818890"/>
            <a:ext cx="3624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이전 방식보다 효과적으로 매크로를 방지할 수 있다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dirty="0" smtClean="0"/>
              <a:t>일반 사용자도 매크로에 의해 걸러질 수 있다</a:t>
            </a:r>
            <a:r>
              <a:rPr lang="en-US" altLang="ko-KR" sz="20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84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4988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매크로 방지 기능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251032" y="2030455"/>
            <a:ext cx="7570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매크로 방지 기능 개선안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- </a:t>
            </a:r>
            <a:r>
              <a:rPr lang="ko-KR" altLang="en-US" dirty="0" smtClean="0"/>
              <a:t>알파벳은 소문자로만 구성되게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- 0</a:t>
            </a:r>
            <a:r>
              <a:rPr lang="ko-KR" altLang="en-US" dirty="0" smtClean="0"/>
              <a:t>은 슬래시 제로로 표현한다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37" y="1784954"/>
            <a:ext cx="6951232" cy="39100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66" y="3476284"/>
            <a:ext cx="3436352" cy="5274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30943" y="4071591"/>
            <a:ext cx="3410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Consolas</a:t>
            </a:r>
            <a:r>
              <a:rPr lang="ko-KR" altLang="en-US" sz="1100" dirty="0" smtClean="0"/>
              <a:t>의 숫자 표기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6868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540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신청에서 확인까지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694374D-861B-364A-92AB-7EFC804B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29" y="1627120"/>
            <a:ext cx="5072742" cy="3603760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7049531" y="2150076"/>
            <a:ext cx="1582840" cy="1421027"/>
          </a:xfrm>
          <a:custGeom>
            <a:avLst/>
            <a:gdLst>
              <a:gd name="connsiteX0" fmla="*/ 485144 w 1354502"/>
              <a:gd name="connsiteY0" fmla="*/ 55606 h 1408671"/>
              <a:gd name="connsiteX1" fmla="*/ 21766 w 1354502"/>
              <a:gd name="connsiteY1" fmla="*/ 61784 h 1408671"/>
              <a:gd name="connsiteX2" fmla="*/ 15587 w 1354502"/>
              <a:gd name="connsiteY2" fmla="*/ 98854 h 1408671"/>
              <a:gd name="connsiteX3" fmla="*/ 21766 w 1354502"/>
              <a:gd name="connsiteY3" fmla="*/ 364525 h 1408671"/>
              <a:gd name="connsiteX4" fmla="*/ 176225 w 1354502"/>
              <a:gd name="connsiteY4" fmla="*/ 370703 h 1408671"/>
              <a:gd name="connsiteX5" fmla="*/ 299793 w 1354502"/>
              <a:gd name="connsiteY5" fmla="*/ 383060 h 1408671"/>
              <a:gd name="connsiteX6" fmla="*/ 466609 w 1354502"/>
              <a:gd name="connsiteY6" fmla="*/ 370703 h 1408671"/>
              <a:gd name="connsiteX7" fmla="*/ 602533 w 1354502"/>
              <a:gd name="connsiteY7" fmla="*/ 383060 h 1408671"/>
              <a:gd name="connsiteX8" fmla="*/ 590177 w 1354502"/>
              <a:gd name="connsiteY8" fmla="*/ 599303 h 1408671"/>
              <a:gd name="connsiteX9" fmla="*/ 583998 w 1354502"/>
              <a:gd name="connsiteY9" fmla="*/ 642552 h 1408671"/>
              <a:gd name="connsiteX10" fmla="*/ 565463 w 1354502"/>
              <a:gd name="connsiteY10" fmla="*/ 759941 h 1408671"/>
              <a:gd name="connsiteX11" fmla="*/ 546928 w 1354502"/>
              <a:gd name="connsiteY11" fmla="*/ 914400 h 1408671"/>
              <a:gd name="connsiteX12" fmla="*/ 540750 w 1354502"/>
              <a:gd name="connsiteY12" fmla="*/ 988541 h 1408671"/>
              <a:gd name="connsiteX13" fmla="*/ 528393 w 1354502"/>
              <a:gd name="connsiteY13" fmla="*/ 1007076 h 1408671"/>
              <a:gd name="connsiteX14" fmla="*/ 478966 w 1354502"/>
              <a:gd name="connsiteY14" fmla="*/ 1013254 h 1408671"/>
              <a:gd name="connsiteX15" fmla="*/ 102085 w 1354502"/>
              <a:gd name="connsiteY15" fmla="*/ 1031790 h 1408671"/>
              <a:gd name="connsiteX16" fmla="*/ 89728 w 1354502"/>
              <a:gd name="connsiteY16" fmla="*/ 1050325 h 1408671"/>
              <a:gd name="connsiteX17" fmla="*/ 83550 w 1354502"/>
              <a:gd name="connsiteY17" fmla="*/ 1068860 h 1408671"/>
              <a:gd name="connsiteX18" fmla="*/ 95906 w 1354502"/>
              <a:gd name="connsiteY18" fmla="*/ 1303638 h 1408671"/>
              <a:gd name="connsiteX19" fmla="*/ 102085 w 1354502"/>
              <a:gd name="connsiteY19" fmla="*/ 1328352 h 1408671"/>
              <a:gd name="connsiteX20" fmla="*/ 114441 w 1354502"/>
              <a:gd name="connsiteY20" fmla="*/ 1383957 h 1408671"/>
              <a:gd name="connsiteX21" fmla="*/ 157690 w 1354502"/>
              <a:gd name="connsiteY21" fmla="*/ 1390136 h 1408671"/>
              <a:gd name="connsiteX22" fmla="*/ 268901 w 1354502"/>
              <a:gd name="connsiteY22" fmla="*/ 1408671 h 1408671"/>
              <a:gd name="connsiteX23" fmla="*/ 466609 w 1354502"/>
              <a:gd name="connsiteY23" fmla="*/ 1396314 h 1408671"/>
              <a:gd name="connsiteX24" fmla="*/ 559285 w 1354502"/>
              <a:gd name="connsiteY24" fmla="*/ 1377779 h 1408671"/>
              <a:gd name="connsiteX25" fmla="*/ 645782 w 1354502"/>
              <a:gd name="connsiteY25" fmla="*/ 1371600 h 1408671"/>
              <a:gd name="connsiteX26" fmla="*/ 738458 w 1354502"/>
              <a:gd name="connsiteY26" fmla="*/ 1359244 h 1408671"/>
              <a:gd name="connsiteX27" fmla="*/ 862025 w 1354502"/>
              <a:gd name="connsiteY27" fmla="*/ 1346887 h 1408671"/>
              <a:gd name="connsiteX28" fmla="*/ 936166 w 1354502"/>
              <a:gd name="connsiteY28" fmla="*/ 1334530 h 1408671"/>
              <a:gd name="connsiteX29" fmla="*/ 1059733 w 1354502"/>
              <a:gd name="connsiteY29" fmla="*/ 1328352 h 1408671"/>
              <a:gd name="connsiteX30" fmla="*/ 1343939 w 1354502"/>
              <a:gd name="connsiteY30" fmla="*/ 1315995 h 1408671"/>
              <a:gd name="connsiteX31" fmla="*/ 1337760 w 1354502"/>
              <a:gd name="connsiteY31" fmla="*/ 1124465 h 1408671"/>
              <a:gd name="connsiteX32" fmla="*/ 1319225 w 1354502"/>
              <a:gd name="connsiteY32" fmla="*/ 1044146 h 1408671"/>
              <a:gd name="connsiteX33" fmla="*/ 1313047 w 1354502"/>
              <a:gd name="connsiteY33" fmla="*/ 982363 h 1408671"/>
              <a:gd name="connsiteX34" fmla="*/ 1306868 w 1354502"/>
              <a:gd name="connsiteY34" fmla="*/ 951471 h 1408671"/>
              <a:gd name="connsiteX35" fmla="*/ 1294512 w 1354502"/>
              <a:gd name="connsiteY35" fmla="*/ 0 h 1408671"/>
              <a:gd name="connsiteX36" fmla="*/ 1152409 w 1354502"/>
              <a:gd name="connsiteY36" fmla="*/ 12357 h 1408671"/>
              <a:gd name="connsiteX37" fmla="*/ 1102982 w 1354502"/>
              <a:gd name="connsiteY37" fmla="*/ 18536 h 1408671"/>
              <a:gd name="connsiteX38" fmla="*/ 318328 w 1354502"/>
              <a:gd name="connsiteY38" fmla="*/ 30892 h 1408671"/>
              <a:gd name="connsiteX39" fmla="*/ 293614 w 1354502"/>
              <a:gd name="connsiteY39" fmla="*/ 37071 h 1408671"/>
              <a:gd name="connsiteX40" fmla="*/ 268901 w 1354502"/>
              <a:gd name="connsiteY40" fmla="*/ 49427 h 1408671"/>
              <a:gd name="connsiteX41" fmla="*/ 170047 w 1354502"/>
              <a:gd name="connsiteY41" fmla="*/ 61784 h 1408671"/>
              <a:gd name="connsiteX42" fmla="*/ 132977 w 1354502"/>
              <a:gd name="connsiteY42" fmla="*/ 80319 h 1408671"/>
              <a:gd name="connsiteX43" fmla="*/ 108263 w 1354502"/>
              <a:gd name="connsiteY43" fmla="*/ 92676 h 1408671"/>
              <a:gd name="connsiteX44" fmla="*/ 65014 w 1354502"/>
              <a:gd name="connsiteY44" fmla="*/ 98854 h 1408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354502" h="1408671">
                <a:moveTo>
                  <a:pt x="485144" y="55606"/>
                </a:moveTo>
                <a:cubicBezTo>
                  <a:pt x="330685" y="57665"/>
                  <a:pt x="175588" y="47616"/>
                  <a:pt x="21766" y="61784"/>
                </a:cubicBezTo>
                <a:cubicBezTo>
                  <a:pt x="9292" y="62933"/>
                  <a:pt x="15587" y="86327"/>
                  <a:pt x="15587" y="98854"/>
                </a:cubicBezTo>
                <a:cubicBezTo>
                  <a:pt x="15587" y="187435"/>
                  <a:pt x="-23298" y="288263"/>
                  <a:pt x="21766" y="364525"/>
                </a:cubicBezTo>
                <a:cubicBezTo>
                  <a:pt x="47980" y="408886"/>
                  <a:pt x="124739" y="368644"/>
                  <a:pt x="176225" y="370703"/>
                </a:cubicBezTo>
                <a:cubicBezTo>
                  <a:pt x="217414" y="374822"/>
                  <a:pt x="258413" y="381942"/>
                  <a:pt x="299793" y="383060"/>
                </a:cubicBezTo>
                <a:cubicBezTo>
                  <a:pt x="340546" y="384162"/>
                  <a:pt x="420056" y="375359"/>
                  <a:pt x="466609" y="370703"/>
                </a:cubicBezTo>
                <a:cubicBezTo>
                  <a:pt x="511917" y="374822"/>
                  <a:pt x="580899" y="343038"/>
                  <a:pt x="602533" y="383060"/>
                </a:cubicBezTo>
                <a:cubicBezTo>
                  <a:pt x="636865" y="446574"/>
                  <a:pt x="595321" y="527288"/>
                  <a:pt x="590177" y="599303"/>
                </a:cubicBezTo>
                <a:cubicBezTo>
                  <a:pt x="589139" y="613829"/>
                  <a:pt x="585700" y="628089"/>
                  <a:pt x="583998" y="642552"/>
                </a:cubicBezTo>
                <a:cubicBezTo>
                  <a:pt x="572904" y="736849"/>
                  <a:pt x="585087" y="671637"/>
                  <a:pt x="565463" y="759941"/>
                </a:cubicBezTo>
                <a:cubicBezTo>
                  <a:pt x="549620" y="997601"/>
                  <a:pt x="570966" y="738123"/>
                  <a:pt x="546928" y="914400"/>
                </a:cubicBezTo>
                <a:cubicBezTo>
                  <a:pt x="543577" y="938972"/>
                  <a:pt x="545613" y="964223"/>
                  <a:pt x="540750" y="988541"/>
                </a:cubicBezTo>
                <a:cubicBezTo>
                  <a:pt x="539294" y="995822"/>
                  <a:pt x="535287" y="1004318"/>
                  <a:pt x="528393" y="1007076"/>
                </a:cubicBezTo>
                <a:cubicBezTo>
                  <a:pt x="512977" y="1013242"/>
                  <a:pt x="495442" y="1011195"/>
                  <a:pt x="478966" y="1013254"/>
                </a:cubicBezTo>
                <a:cubicBezTo>
                  <a:pt x="332465" y="1049882"/>
                  <a:pt x="571099" y="992043"/>
                  <a:pt x="102085" y="1031790"/>
                </a:cubicBezTo>
                <a:cubicBezTo>
                  <a:pt x="94686" y="1032417"/>
                  <a:pt x="93847" y="1044147"/>
                  <a:pt x="89728" y="1050325"/>
                </a:cubicBezTo>
                <a:cubicBezTo>
                  <a:pt x="87669" y="1056503"/>
                  <a:pt x="83391" y="1062349"/>
                  <a:pt x="83550" y="1068860"/>
                </a:cubicBezTo>
                <a:cubicBezTo>
                  <a:pt x="85461" y="1147204"/>
                  <a:pt x="90323" y="1225470"/>
                  <a:pt x="95906" y="1303638"/>
                </a:cubicBezTo>
                <a:cubicBezTo>
                  <a:pt x="96511" y="1312108"/>
                  <a:pt x="100176" y="1320078"/>
                  <a:pt x="102085" y="1328352"/>
                </a:cubicBezTo>
                <a:cubicBezTo>
                  <a:pt x="106354" y="1346853"/>
                  <a:pt x="101739" y="1369844"/>
                  <a:pt x="114441" y="1383957"/>
                </a:cubicBezTo>
                <a:cubicBezTo>
                  <a:pt x="124183" y="1394781"/>
                  <a:pt x="143349" y="1387605"/>
                  <a:pt x="157690" y="1390136"/>
                </a:cubicBezTo>
                <a:cubicBezTo>
                  <a:pt x="271437" y="1410209"/>
                  <a:pt x="170425" y="1396360"/>
                  <a:pt x="268901" y="1408671"/>
                </a:cubicBezTo>
                <a:lnTo>
                  <a:pt x="466609" y="1396314"/>
                </a:lnTo>
                <a:cubicBezTo>
                  <a:pt x="564239" y="1388804"/>
                  <a:pt x="451918" y="1392421"/>
                  <a:pt x="559285" y="1377779"/>
                </a:cubicBezTo>
                <a:cubicBezTo>
                  <a:pt x="587926" y="1373873"/>
                  <a:pt x="617030" y="1374574"/>
                  <a:pt x="645782" y="1371600"/>
                </a:cubicBezTo>
                <a:cubicBezTo>
                  <a:pt x="676782" y="1368393"/>
                  <a:pt x="707494" y="1362783"/>
                  <a:pt x="738458" y="1359244"/>
                </a:cubicBezTo>
                <a:cubicBezTo>
                  <a:pt x="779585" y="1354544"/>
                  <a:pt x="821194" y="1353692"/>
                  <a:pt x="862025" y="1346887"/>
                </a:cubicBezTo>
                <a:cubicBezTo>
                  <a:pt x="886739" y="1342768"/>
                  <a:pt x="911221" y="1336869"/>
                  <a:pt x="936166" y="1334530"/>
                </a:cubicBezTo>
                <a:cubicBezTo>
                  <a:pt x="977226" y="1330681"/>
                  <a:pt x="1018535" y="1330225"/>
                  <a:pt x="1059733" y="1328352"/>
                </a:cubicBezTo>
                <a:lnTo>
                  <a:pt x="1343939" y="1315995"/>
                </a:lnTo>
                <a:cubicBezTo>
                  <a:pt x="1363310" y="1238507"/>
                  <a:pt x="1352908" y="1291095"/>
                  <a:pt x="1337760" y="1124465"/>
                </a:cubicBezTo>
                <a:cubicBezTo>
                  <a:pt x="1334879" y="1092771"/>
                  <a:pt x="1328128" y="1075305"/>
                  <a:pt x="1319225" y="1044146"/>
                </a:cubicBezTo>
                <a:cubicBezTo>
                  <a:pt x="1317166" y="1023552"/>
                  <a:pt x="1315782" y="1002878"/>
                  <a:pt x="1313047" y="982363"/>
                </a:cubicBezTo>
                <a:cubicBezTo>
                  <a:pt x="1311659" y="971954"/>
                  <a:pt x="1307066" y="961970"/>
                  <a:pt x="1306868" y="951471"/>
                </a:cubicBezTo>
                <a:cubicBezTo>
                  <a:pt x="1300885" y="634344"/>
                  <a:pt x="1298631" y="317157"/>
                  <a:pt x="1294512" y="0"/>
                </a:cubicBezTo>
                <a:lnTo>
                  <a:pt x="1152409" y="12357"/>
                </a:lnTo>
                <a:cubicBezTo>
                  <a:pt x="1135882" y="13956"/>
                  <a:pt x="1119582" y="18167"/>
                  <a:pt x="1102982" y="18536"/>
                </a:cubicBezTo>
                <a:lnTo>
                  <a:pt x="318328" y="30892"/>
                </a:lnTo>
                <a:cubicBezTo>
                  <a:pt x="310090" y="32952"/>
                  <a:pt x="301565" y="34089"/>
                  <a:pt x="293614" y="37071"/>
                </a:cubicBezTo>
                <a:cubicBezTo>
                  <a:pt x="284990" y="40305"/>
                  <a:pt x="277786" y="47004"/>
                  <a:pt x="268901" y="49427"/>
                </a:cubicBezTo>
                <a:cubicBezTo>
                  <a:pt x="256772" y="52735"/>
                  <a:pt x="176631" y="61052"/>
                  <a:pt x="170047" y="61784"/>
                </a:cubicBezTo>
                <a:cubicBezTo>
                  <a:pt x="134427" y="85531"/>
                  <a:pt x="168788" y="64971"/>
                  <a:pt x="132977" y="80319"/>
                </a:cubicBezTo>
                <a:cubicBezTo>
                  <a:pt x="124511" y="83947"/>
                  <a:pt x="117001" y="89763"/>
                  <a:pt x="108263" y="92676"/>
                </a:cubicBezTo>
                <a:cubicBezTo>
                  <a:pt x="87305" y="99662"/>
                  <a:pt x="82391" y="98854"/>
                  <a:pt x="65014" y="9885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9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540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신청에서 확인까지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96468"/>
              </p:ext>
            </p:extLst>
          </p:nvPr>
        </p:nvGraphicFramePr>
        <p:xfrm>
          <a:off x="2581875" y="1473891"/>
          <a:ext cx="600607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9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46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92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85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2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054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497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과목명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담당교수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강의시간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12345 - 00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월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 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12345</a:t>
                      </a:r>
                      <a:r>
                        <a:rPr lang="en-US" altLang="ko-KR" sz="1000" baseline="0" dirty="0"/>
                        <a:t> – 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화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12345 – 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수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12345</a:t>
                      </a:r>
                      <a:r>
                        <a:rPr lang="en-US" altLang="ko-KR" sz="1000" baseline="0" dirty="0"/>
                        <a:t> - 03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목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0" name="모서리가 둥근 직사각형 29"/>
          <p:cNvSpPr/>
          <p:nvPr/>
        </p:nvSpPr>
        <p:spPr>
          <a:xfrm>
            <a:off x="2662193" y="1851226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662193" y="2215978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662193" y="2941252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신청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2662193" y="2576500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699264" y="3558747"/>
            <a:ext cx="2728286" cy="23437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850236" y="3769172"/>
            <a:ext cx="2426341" cy="1393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338328" y="3937193"/>
            <a:ext cx="234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매크로 방지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17994" y="5442577"/>
            <a:ext cx="453599" cy="3066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837500" y="5442577"/>
            <a:ext cx="451812" cy="3066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교체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744785" y="5442577"/>
            <a:ext cx="463587" cy="2842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235498" y="3559108"/>
            <a:ext cx="2130026" cy="1538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077306" y="4641738"/>
            <a:ext cx="465808" cy="2523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OK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54896" y="3607713"/>
            <a:ext cx="2110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sz="1200" dirty="0"/>
              <a:t>신청이 완료되었습니다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dirty="0"/>
          </a:p>
        </p:txBody>
      </p:sp>
      <p:sp>
        <p:nvSpPr>
          <p:cNvPr id="44" name="직사각형 43"/>
          <p:cNvSpPr/>
          <p:nvPr/>
        </p:nvSpPr>
        <p:spPr>
          <a:xfrm>
            <a:off x="8182336" y="3558747"/>
            <a:ext cx="183188" cy="249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9049" y="12892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수강신청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04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540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신청에서 확인까지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45957"/>
              </p:ext>
            </p:extLst>
          </p:nvPr>
        </p:nvGraphicFramePr>
        <p:xfrm>
          <a:off x="2445129" y="1476632"/>
          <a:ext cx="5895684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4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2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70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23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38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91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042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5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과목명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담당교수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강의시간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24534- 00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월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 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32/40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76455</a:t>
                      </a:r>
                      <a:r>
                        <a:rPr lang="en-US" altLang="ko-KR" sz="1000" baseline="0" dirty="0"/>
                        <a:t> – 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화</a:t>
                      </a:r>
                      <a:r>
                        <a:rPr lang="en-US" altLang="ko-KR" sz="800" dirty="0"/>
                        <a:t>(13:00~15:00)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45/45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08656 – 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수</a:t>
                      </a:r>
                      <a:r>
                        <a:rPr lang="en-US" altLang="ko-KR" sz="800" dirty="0"/>
                        <a:t>(15:00~17:00)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1212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43/43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53243</a:t>
                      </a:r>
                      <a:r>
                        <a:rPr lang="en-US" altLang="ko-KR" sz="1000" baseline="0" dirty="0"/>
                        <a:t> - 03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목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교</a:t>
                      </a:r>
                      <a:r>
                        <a:rPr lang="en-US" altLang="ko-KR" sz="800" dirty="0"/>
                        <a:t>321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50/50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2523064" y="1818890"/>
            <a:ext cx="481177" cy="277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교체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23064" y="2197143"/>
            <a:ext cx="481177" cy="277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교체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23064" y="2559512"/>
            <a:ext cx="481177" cy="277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교체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23064" y="2903963"/>
            <a:ext cx="481177" cy="277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교체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378395" y="3586730"/>
            <a:ext cx="2353309" cy="11432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98049" y="3718153"/>
            <a:ext cx="2253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강의시간이 겹쳐서 교체할 수 </a:t>
            </a:r>
            <a:endParaRPr lang="en-US" altLang="ko-KR" sz="1000" dirty="0" smtClean="0"/>
          </a:p>
          <a:p>
            <a:r>
              <a:rPr lang="ko-KR" altLang="en-US" sz="1000" dirty="0" smtClean="0"/>
              <a:t>없습니다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307738" y="4321930"/>
            <a:ext cx="484928" cy="2354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115698" y="3523044"/>
            <a:ext cx="4559643" cy="1464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19143" y="3863682"/>
            <a:ext cx="4058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08656 – 02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과목명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3  </a:t>
            </a:r>
            <a:r>
              <a:rPr lang="ko-KR" altLang="en-US" sz="1200" dirty="0">
                <a:latin typeface="새굴림" panose="02030600000101010101" pitchFamily="18" charset="-127"/>
                <a:ea typeface="새굴림" panose="02030600000101010101" pitchFamily="18" charset="-127"/>
              </a:rPr>
              <a:t>과목을 수강 취소하고</a:t>
            </a:r>
            <a:endParaRPr lang="en-US" altLang="ko-KR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12345 – 02 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종합설계</a:t>
            </a:r>
            <a:r>
              <a:rPr lang="en-US" altLang="ko-KR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1</a:t>
            </a:r>
            <a:r>
              <a:rPr lang="ko-KR" altLang="en-US" sz="1200" b="1" dirty="0">
                <a:latin typeface="새굴림" panose="02030600000101010101" pitchFamily="18" charset="-127"/>
                <a:ea typeface="새굴림" panose="02030600000101010101" pitchFamily="18" charset="-127"/>
              </a:rPr>
              <a:t>  </a:t>
            </a:r>
            <a:r>
              <a:rPr lang="ko-KR" altLang="en-US" sz="1200" dirty="0">
                <a:latin typeface="새굴림" panose="02030600000101010101" pitchFamily="18" charset="-127"/>
                <a:ea typeface="새굴림" panose="02030600000101010101" pitchFamily="18" charset="-127"/>
              </a:rPr>
              <a:t>과목을 수강 신청하시겠습니까</a:t>
            </a:r>
            <a:r>
              <a:rPr lang="en-US" altLang="ko-KR" sz="1200" dirty="0">
                <a:latin typeface="새굴림" panose="02030600000101010101" pitchFamily="18" charset="-127"/>
                <a:ea typeface="새굴림" panose="02030600000101010101" pitchFamily="18" charset="-127"/>
              </a:rPr>
              <a:t>?</a:t>
            </a:r>
            <a:endParaRPr lang="ko-KR" altLang="en-US" sz="12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25460" y="4499005"/>
            <a:ext cx="609133" cy="2587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022064" y="4427055"/>
            <a:ext cx="609133" cy="2587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8794" y="12919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교체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20658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540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신청에서 확인까지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041227"/>
              </p:ext>
            </p:extLst>
          </p:nvPr>
        </p:nvGraphicFramePr>
        <p:xfrm>
          <a:off x="2581875" y="1473891"/>
          <a:ext cx="600607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9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46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92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85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2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054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497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과목명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담당교수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강의시간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12345 - 00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월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 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12345</a:t>
                      </a:r>
                      <a:r>
                        <a:rPr lang="en-US" altLang="ko-KR" sz="1000" baseline="0" dirty="0"/>
                        <a:t> – 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화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12345 – 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수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12345</a:t>
                      </a:r>
                      <a:r>
                        <a:rPr lang="en-US" altLang="ko-KR" sz="1000" baseline="0" dirty="0"/>
                        <a:t> - 03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목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2662193" y="1851226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62193" y="2215978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662193" y="2941252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신청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62193" y="2576500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95618" y="3547729"/>
            <a:ext cx="2872945" cy="1643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54037" y="3712019"/>
            <a:ext cx="2554990" cy="9770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48305" y="3890523"/>
            <a:ext cx="2366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수강 인원이 다 찼습니다</a:t>
            </a:r>
            <a:r>
              <a:rPr lang="en-US" altLang="ko-KR" sz="1000" dirty="0" smtClean="0"/>
              <a:t>!</a:t>
            </a:r>
          </a:p>
          <a:p>
            <a:r>
              <a:rPr lang="ko-KR" altLang="en-US" sz="1000" dirty="0" smtClean="0"/>
              <a:t>수강 </a:t>
            </a:r>
            <a:r>
              <a:rPr lang="ko-KR" altLang="en-US" sz="1000" dirty="0"/>
              <a:t>희망 과목으로 등록하시겠습니까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39291" y="4822498"/>
            <a:ext cx="466499" cy="2352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16381" y="4813504"/>
            <a:ext cx="441591" cy="2192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106828"/>
              </p:ext>
            </p:extLst>
          </p:nvPr>
        </p:nvGraphicFramePr>
        <p:xfrm>
          <a:off x="5325350" y="3524292"/>
          <a:ext cx="6006070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7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19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46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192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85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02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054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497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과목명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담당교수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강의시간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12345 - 00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월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 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12345</a:t>
                      </a:r>
                      <a:r>
                        <a:rPr lang="en-US" altLang="ko-KR" sz="1000" baseline="0" dirty="0"/>
                        <a:t> – 01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화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40/40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12345 – 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수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968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12345</a:t>
                      </a:r>
                      <a:r>
                        <a:rPr lang="en-US" altLang="ko-KR" sz="1000" baseline="0" dirty="0"/>
                        <a:t> - 03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종합설계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이영석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목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1" name="모서리가 둥근 직사각형 20"/>
          <p:cNvSpPr/>
          <p:nvPr/>
        </p:nvSpPr>
        <p:spPr>
          <a:xfrm>
            <a:off x="5405668" y="3901627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05668" y="4266379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405668" y="4991653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신청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405668" y="4626901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5228" y="12892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수강희망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40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169038"/>
              </p:ext>
            </p:extLst>
          </p:nvPr>
        </p:nvGraphicFramePr>
        <p:xfrm>
          <a:off x="2451308" y="1452532"/>
          <a:ext cx="5895684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4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2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70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23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38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91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042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5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과목명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담당교수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강의시간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24534- 00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월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 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32/40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76455</a:t>
                      </a:r>
                      <a:r>
                        <a:rPr lang="en-US" altLang="ko-KR" sz="1000" baseline="0" dirty="0"/>
                        <a:t> – 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화</a:t>
                      </a:r>
                      <a:r>
                        <a:rPr lang="en-US" altLang="ko-KR" sz="800" dirty="0"/>
                        <a:t>(13:00~15:00)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45/45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08656 – 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수</a:t>
                      </a:r>
                      <a:r>
                        <a:rPr lang="en-US" altLang="ko-KR" sz="800" dirty="0"/>
                        <a:t>(15:00~17:00)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1212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43/43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53243</a:t>
                      </a:r>
                      <a:r>
                        <a:rPr lang="en-US" altLang="ko-KR" sz="1000" baseline="0" dirty="0"/>
                        <a:t> - 03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목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교</a:t>
                      </a:r>
                      <a:r>
                        <a:rPr lang="en-US" altLang="ko-KR" sz="800" dirty="0"/>
                        <a:t>321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50/50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540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신청에서 확인까지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2513912" y="1809520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13912" y="2174272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513912" y="2899546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513912" y="2534794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5228" y="12892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수강확인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995618" y="3547729"/>
            <a:ext cx="2872945" cy="16434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54037" y="3712019"/>
            <a:ext cx="2554990" cy="9770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248305" y="3890523"/>
            <a:ext cx="2366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53243-03 </a:t>
            </a:r>
            <a:r>
              <a:rPr lang="ko-KR" altLang="en-US" sz="1000" b="1" dirty="0" smtClean="0"/>
              <a:t>과목명</a:t>
            </a:r>
            <a:r>
              <a:rPr lang="en-US" altLang="ko-KR" sz="1000" b="1" dirty="0"/>
              <a:t>4</a:t>
            </a:r>
            <a:r>
              <a:rPr lang="en-US" altLang="ko-KR" sz="1000" b="1" dirty="0" smtClean="0"/>
              <a:t> </a:t>
            </a:r>
            <a:r>
              <a:rPr lang="ko-KR" altLang="en-US" sz="1000" dirty="0" smtClean="0"/>
              <a:t>과목을 </a:t>
            </a:r>
            <a:endParaRPr lang="en-US" altLang="ko-KR" sz="1000" dirty="0" smtClean="0"/>
          </a:p>
          <a:p>
            <a:r>
              <a:rPr lang="ko-KR" altLang="en-US" sz="1000" dirty="0" smtClean="0"/>
              <a:t>수강 취소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하시겠습니까</a:t>
            </a:r>
            <a:r>
              <a:rPr lang="en-US" altLang="ko-KR" sz="1000" dirty="0" smtClean="0"/>
              <a:t>?</a:t>
            </a:r>
          </a:p>
          <a:p>
            <a:endParaRPr lang="ko-KR" altLang="en-US" sz="10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539291" y="4822498"/>
            <a:ext cx="466499" cy="2102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확인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716381" y="4813504"/>
            <a:ext cx="441591" cy="2192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261815"/>
              </p:ext>
            </p:extLst>
          </p:nvPr>
        </p:nvGraphicFramePr>
        <p:xfrm>
          <a:off x="5325350" y="3505011"/>
          <a:ext cx="5895684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4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23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70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23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38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917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4042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859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학수번호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과목명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담당교수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강의시간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학점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24534- 00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월</a:t>
                      </a:r>
                      <a:r>
                        <a:rPr lang="en-US" altLang="ko-KR" sz="800" dirty="0"/>
                        <a:t>(09:00~11:00)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5410 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32/40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76455</a:t>
                      </a:r>
                      <a:r>
                        <a:rPr lang="en-US" altLang="ko-KR" sz="1000" baseline="0" dirty="0"/>
                        <a:t> – 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화</a:t>
                      </a:r>
                      <a:r>
                        <a:rPr lang="en-US" altLang="ko-KR" sz="800" dirty="0"/>
                        <a:t>(13:00~15:00)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5414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45/45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08656 – 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과목명</a:t>
                      </a: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교수님</a:t>
                      </a:r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수</a:t>
                      </a:r>
                      <a:r>
                        <a:rPr lang="en-US" altLang="ko-KR" sz="800" dirty="0"/>
                        <a:t>(15:00~17:00) </a:t>
                      </a:r>
                      <a:r>
                        <a:rPr lang="ko-KR" altLang="en-US" sz="800" dirty="0"/>
                        <a:t>공</a:t>
                      </a:r>
                      <a:r>
                        <a:rPr lang="en-US" altLang="ko-KR" sz="800" dirty="0"/>
                        <a:t>1212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43/43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033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2" name="모서리가 둥근 직사각형 31"/>
          <p:cNvSpPr/>
          <p:nvPr/>
        </p:nvSpPr>
        <p:spPr>
          <a:xfrm>
            <a:off x="5387954" y="3861999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취소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387954" y="4226751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387954" y="4587273"/>
            <a:ext cx="482601" cy="2007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취소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201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4. </a:t>
            </a:r>
            <a:r>
              <a:rPr lang="ko-KR" altLang="en-US" sz="4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여석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조정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1032" name="그림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30" y="3953295"/>
            <a:ext cx="3653500" cy="231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그림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64" y="3904064"/>
            <a:ext cx="3559094" cy="229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그림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692" y="3953295"/>
            <a:ext cx="3385783" cy="224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4146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/>
          <p:cNvPicPr/>
          <p:nvPr/>
        </p:nvPicPr>
        <p:blipFill>
          <a:blip r:embed="rId5"/>
          <a:stretch>
            <a:fillRect/>
          </a:stretch>
        </p:blipFill>
        <p:spPr>
          <a:xfrm>
            <a:off x="5784957" y="1835316"/>
            <a:ext cx="5731510" cy="18808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30" y="1361147"/>
            <a:ext cx="3547446" cy="25201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55803" y="2394408"/>
            <a:ext cx="2253006" cy="8201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46866" y="3407794"/>
            <a:ext cx="2253006" cy="4592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2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3201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0.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전체 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68590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67" y="1442109"/>
            <a:ext cx="4103199" cy="4996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7783897" y="1575004"/>
            <a:ext cx="4249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1. </a:t>
            </a:r>
            <a:r>
              <a:rPr lang="ko-KR" altLang="en-US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로그인</a:t>
            </a:r>
            <a:r>
              <a:rPr lang="en-US" altLang="ko-KR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장바구니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7783897" y="2859160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2. </a:t>
            </a:r>
            <a:r>
              <a:rPr lang="ko-KR" altLang="en-US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수강신청</a:t>
            </a:r>
            <a:r>
              <a:rPr lang="en-US" altLang="ko-KR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-</a:t>
            </a:r>
            <a:r>
              <a:rPr lang="ko-KR" altLang="en-US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7783897" y="4143316"/>
            <a:ext cx="31518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3. </a:t>
            </a:r>
            <a:r>
              <a:rPr lang="ko-KR" altLang="en-US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매크로 방지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4832190" y="5781415"/>
            <a:ext cx="27940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7783897" y="5427472"/>
            <a:ext cx="2694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4. </a:t>
            </a:r>
            <a:r>
              <a:rPr lang="ko-KR" altLang="en-US" sz="40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여석</a:t>
            </a:r>
            <a:r>
              <a:rPr lang="ko-KR" altLang="en-US" sz="4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조정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355942" y="4497259"/>
            <a:ext cx="42703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4072379" y="1928947"/>
            <a:ext cx="355390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355941" y="3213103"/>
            <a:ext cx="42703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59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5250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Intro.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설문조사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6" name="그림 5"/>
          <p:cNvPicPr/>
          <p:nvPr/>
        </p:nvPicPr>
        <p:blipFill>
          <a:blip r:embed="rId2"/>
          <a:stretch>
            <a:fillRect/>
          </a:stretch>
        </p:blipFill>
        <p:spPr>
          <a:xfrm>
            <a:off x="391948" y="1611985"/>
            <a:ext cx="3359207" cy="1809942"/>
          </a:xfrm>
          <a:prstGeom prst="rect">
            <a:avLst/>
          </a:prstGeom>
        </p:spPr>
      </p:pic>
      <p:pic>
        <p:nvPicPr>
          <p:cNvPr id="7" name="그림 6"/>
          <p:cNvPicPr/>
          <p:nvPr/>
        </p:nvPicPr>
        <p:blipFill>
          <a:blip r:embed="rId3"/>
          <a:stretch>
            <a:fillRect/>
          </a:stretch>
        </p:blipFill>
        <p:spPr>
          <a:xfrm>
            <a:off x="391949" y="3421931"/>
            <a:ext cx="3359205" cy="1781665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/>
          <a:stretch>
            <a:fillRect/>
          </a:stretch>
        </p:blipFill>
        <p:spPr>
          <a:xfrm>
            <a:off x="3751156" y="1611985"/>
            <a:ext cx="3646268" cy="1809942"/>
          </a:xfrm>
          <a:prstGeom prst="rect">
            <a:avLst/>
          </a:prstGeom>
        </p:spPr>
      </p:pic>
      <p:pic>
        <p:nvPicPr>
          <p:cNvPr id="10" name="그림 9"/>
          <p:cNvPicPr/>
          <p:nvPr/>
        </p:nvPicPr>
        <p:blipFill>
          <a:blip r:embed="rId5"/>
          <a:stretch>
            <a:fillRect/>
          </a:stretch>
        </p:blipFill>
        <p:spPr>
          <a:xfrm>
            <a:off x="3751155" y="3421929"/>
            <a:ext cx="3618987" cy="1781668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6"/>
          <a:stretch>
            <a:fillRect/>
          </a:stretch>
        </p:blipFill>
        <p:spPr>
          <a:xfrm>
            <a:off x="7370144" y="1611984"/>
            <a:ext cx="3655780" cy="1809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8447084" y="5231868"/>
            <a:ext cx="2669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대상</a:t>
            </a:r>
            <a:r>
              <a:rPr lang="en-US" altLang="ko-KR" sz="2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: </a:t>
            </a:r>
            <a:r>
              <a:rPr lang="ko-KR" altLang="en-US" sz="20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충남대학교 재학생</a:t>
            </a:r>
          </a:p>
        </p:txBody>
      </p:sp>
      <p:pic>
        <p:nvPicPr>
          <p:cNvPr id="11" name="그림 10"/>
          <p:cNvPicPr/>
          <p:nvPr/>
        </p:nvPicPr>
        <p:blipFill>
          <a:blip r:embed="rId7"/>
          <a:stretch>
            <a:fillRect/>
          </a:stretch>
        </p:blipFill>
        <p:spPr>
          <a:xfrm>
            <a:off x="7370142" y="3421927"/>
            <a:ext cx="3655782" cy="17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52509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Intro.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설문조사 결과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1026" name="그림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47" y="1589533"/>
            <a:ext cx="4071470" cy="177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그림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16" y="1589532"/>
            <a:ext cx="4102465" cy="177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8638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391947" y="3636181"/>
            <a:ext cx="8735084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설문 통계</a:t>
            </a:r>
            <a:r>
              <a:rPr lang="en-US" altLang="ko-KR" sz="32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r>
              <a:rPr lang="ko-KR" altLang="en-US" sz="3200" b="1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결론</a:t>
            </a:r>
            <a:endParaRPr lang="en-US" altLang="ko-KR" sz="3200" b="1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현재 수강신청에 대해 만족 중인 사람은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20%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 불과하다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매크로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중복로그인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 대한 인식은 모두가 긍정적이지 않다고 답변하였다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</a:t>
            </a: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수강 정정 경험은 전체의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80%, 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 중 실패한 사람은 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75%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로 과반 이상이었다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매크로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중복로그인과 수강 정정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, </a:t>
            </a:r>
            <a:r>
              <a:rPr lang="ko-KR" altLang="ko-KR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여석</a:t>
            </a:r>
            <a:r>
              <a:rPr lang="ko-KR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조정 기능의 발전 필요성</a:t>
            </a:r>
            <a:r>
              <a:rPr lang="ko-KR" altLang="en-US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에 다수가 동의하고</a:t>
            </a:r>
            <a:r>
              <a:rPr lang="ko-KR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있다</a:t>
            </a:r>
            <a:endParaRPr lang="en-US" altLang="ko-KR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이를 위한 우리의 </a:t>
            </a:r>
            <a:r>
              <a:rPr lang="ko-KR" altLang="ko-KR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프로토타입</a:t>
            </a:r>
            <a:r>
              <a:rPr lang="ko-KR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모델이 매크로 방지에 긍정적인 반응을 얻고 있다</a:t>
            </a:r>
            <a:r>
              <a:rPr lang="en-US" altLang="ko-KR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10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ko-KR" altLang="en-US" sz="2400" dirty="0">
              <a:latin typeface="나눔바른고딕 UltraLight" panose="00000300000000000000" pitchFamily="2" charset="-127"/>
              <a:ea typeface="나눔바른고딕 Ultra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665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909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1. </a:t>
            </a:r>
            <a:r>
              <a:rPr lang="ko-KR" altLang="en-US" sz="4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로그인에서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수강신청화면까지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8839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694374D-861B-364A-92AB-7EFC804B4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629" y="1627120"/>
            <a:ext cx="5072742" cy="3603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xmlns="" id="{5D87AF99-7D68-8F43-8333-50B9D05097AD}"/>
                  </a:ext>
                </a:extLst>
              </p14:cNvPr>
              <p14:cNvContentPartPr/>
              <p14:nvPr/>
            </p14:nvContentPartPr>
            <p14:xfrm>
              <a:off x="4288577" y="1610897"/>
              <a:ext cx="3728880" cy="152460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5D87AF99-7D68-8F43-8333-50B9D05097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3457" y="1595417"/>
                <a:ext cx="3759480" cy="155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752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909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1. </a:t>
            </a:r>
            <a:r>
              <a:rPr lang="ko-KR" altLang="en-US" sz="4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로그인에서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수강신청화면까지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8839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91563D7-6BC9-1942-B917-C83B21417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7" y="2442228"/>
            <a:ext cx="5381172" cy="28854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A7530C0-6107-EE42-98D1-0494838A1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2228"/>
            <a:ext cx="5268685" cy="2877225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xmlns="" id="{BBB3B7E2-3F8F-6049-8106-CD48C2EEB748}"/>
              </a:ext>
            </a:extLst>
          </p:cNvPr>
          <p:cNvSpPr/>
          <p:nvPr/>
        </p:nvSpPr>
        <p:spPr>
          <a:xfrm>
            <a:off x="5303506" y="3679456"/>
            <a:ext cx="1230085" cy="402768"/>
          </a:xfrm>
          <a:prstGeom prst="rightArrow">
            <a:avLst>
              <a:gd name="adj1" fmla="val 34314"/>
              <a:gd name="adj2" fmla="val 73529"/>
            </a:avLst>
          </a:prstGeom>
          <a:solidFill>
            <a:srgbClr val="576574"/>
          </a:solidFill>
          <a:ln>
            <a:solidFill>
              <a:srgbClr val="222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1544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909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1. </a:t>
            </a:r>
            <a:r>
              <a:rPr lang="ko-KR" altLang="en-US" sz="4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로그인에서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수강신청화면까지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8839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6C19A6C-E266-5B4A-8BD5-A51E1C58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593" y="1397284"/>
            <a:ext cx="9118814" cy="510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9094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1. </a:t>
            </a:r>
            <a:r>
              <a:rPr lang="ko-KR" altLang="en-US" sz="4800" dirty="0" err="1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로그인에서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 수강신청화면까지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D4C3A08-1C6F-4197-A0D7-E312B862BA06}"/>
              </a:ext>
            </a:extLst>
          </p:cNvPr>
          <p:cNvCxnSpPr>
            <a:cxnSpLocks/>
          </p:cNvCxnSpPr>
          <p:nvPr/>
        </p:nvCxnSpPr>
        <p:spPr>
          <a:xfrm>
            <a:off x="391948" y="1058842"/>
            <a:ext cx="8839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CC4C9E-0BD8-1A4B-9AD9-715559C3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584" y="1183583"/>
            <a:ext cx="5102831" cy="28542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DE9C4FB-CBC3-874D-BB35-0816339C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584" y="3917839"/>
            <a:ext cx="5102831" cy="27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B290CA-D309-4E4F-802C-BA6FAD9B5F5E}"/>
              </a:ext>
            </a:extLst>
          </p:cNvPr>
          <p:cNvSpPr txBox="1"/>
          <p:nvPr/>
        </p:nvSpPr>
        <p:spPr>
          <a:xfrm>
            <a:off x="272837" y="227845"/>
            <a:ext cx="4988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2. </a:t>
            </a:r>
            <a:r>
              <a:rPr lang="ko-KR" altLang="en-US" sz="4800" dirty="0">
                <a:latin typeface="나눔바른고딕 UltraLight" panose="00000300000000000000" pitchFamily="2" charset="-127"/>
                <a:ea typeface="나눔바른고딕 UltraLight" panose="00000300000000000000" pitchFamily="2" charset="-127"/>
              </a:rPr>
              <a:t>매크로 방지 기능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DF88FD2-B784-4645-9AFD-890644856D3F}"/>
              </a:ext>
            </a:extLst>
          </p:cNvPr>
          <p:cNvGrpSpPr/>
          <p:nvPr/>
        </p:nvGrpSpPr>
        <p:grpSpPr>
          <a:xfrm>
            <a:off x="391948" y="987893"/>
            <a:ext cx="6859084" cy="180000"/>
            <a:chOff x="391948" y="987893"/>
            <a:chExt cx="6859084" cy="1800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CD4C3A08-1C6F-4197-A0D7-E312B862BA0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8" y="1058842"/>
              <a:ext cx="68590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63C047CC-DD8C-4A0F-9000-301F1A391B6D}"/>
                </a:ext>
              </a:extLst>
            </p:cNvPr>
            <p:cNvSpPr/>
            <p:nvPr/>
          </p:nvSpPr>
          <p:spPr>
            <a:xfrm>
              <a:off x="2824241" y="987893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aseline="-250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6" y="1927941"/>
            <a:ext cx="8473893" cy="28652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0246" y="5336931"/>
            <a:ext cx="74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HMW -&gt; </a:t>
            </a:r>
            <a:r>
              <a:rPr lang="ko-KR" altLang="en-US" dirty="0" smtClean="0"/>
              <a:t>어떻게 하면 매크로 방지를 효과적으로 할 수 있을까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299" y="1746752"/>
            <a:ext cx="2715718" cy="35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673</Words>
  <Application>Microsoft Office PowerPoint</Application>
  <PresentationFormat>와이드스크린</PresentationFormat>
  <Paragraphs>275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나눔바른고딕</vt:lpstr>
      <vt:lpstr>나눔바른고딕 UltraLight</vt:lpstr>
      <vt:lpstr>나눔스퀘어 ExtraBold</vt:lpstr>
      <vt:lpstr>맑은 고딕</vt:lpstr>
      <vt:lpstr>새굴림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조점례</dc:creator>
  <cp:lastModifiedBy>김 주영</cp:lastModifiedBy>
  <cp:revision>27</cp:revision>
  <dcterms:created xsi:type="dcterms:W3CDTF">2019-04-01T11:39:14Z</dcterms:created>
  <dcterms:modified xsi:type="dcterms:W3CDTF">2020-04-11T10:26:39Z</dcterms:modified>
</cp:coreProperties>
</file>